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59" r:id="rId5"/>
    <p:sldId id="267" r:id="rId6"/>
    <p:sldId id="268" r:id="rId7"/>
    <p:sldId id="269" r:id="rId8"/>
    <p:sldId id="270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4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3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0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79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90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5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6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2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5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2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0C69D-625A-49F2-A69A-40DA1AD1E45C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FF9D2-97E1-40F6-BF70-37B220A75C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MSIPCMContentMarking" descr="{&quot;HashCode&quot;:966751382,&quot;Placement&quot;:&quot;Header&quot;,&quot;Top&quot;:0.0,&quot;Left&quot;:413.954651,&quot;SlideWidth&quot;:960,&quot;SlideHeight&quot;:540}"/>
          <p:cNvSpPr txBox="1"/>
          <p:nvPr userDrawn="1"/>
        </p:nvSpPr>
        <p:spPr>
          <a:xfrm>
            <a:off x="5257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9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1.jpeg"/><Relationship Id="rId7" Type="http://schemas.openxmlformats.org/officeDocument/2006/relationships/image" Target="../media/image34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 flipV="1">
            <a:off x="0" y="477982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2">
            <a:extLst>
              <a:ext uri="{FF2B5EF4-FFF2-40B4-BE49-F238E27FC236}">
                <a16:creationId xmlns="" xmlns:a16="http://schemas.microsoft.com/office/drawing/2014/main" id="{AE999477-BD59-484D-8759-14F7A9CDB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19" y="78938"/>
            <a:ext cx="114614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42950">
              <a:defRPr/>
            </a:pPr>
            <a:r>
              <a:rPr kumimoji="1" lang="en-US" altLang="ko-KR" sz="2000" b="1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Assignment</a:t>
            </a:r>
            <a:endParaRPr kumimoji="1" lang="en-US" altLang="ko-KR" sz="2000" b="1" dirty="0">
              <a:solidFill>
                <a:srgbClr val="000000"/>
              </a:solidFill>
              <a:latin typeface="THE행복열매" panose="02020603020101020101" pitchFamily="18" charset="-127"/>
              <a:ea typeface="THE행복열매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76" y="896764"/>
            <a:ext cx="11438514" cy="54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0" y="51034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48679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ESD Discharging</a:t>
            </a:r>
            <a:endParaRPr lang="ko-KR" altLang="en-US" sz="240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AutoShape 2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36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AutoShape 4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3889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18" y="560233"/>
            <a:ext cx="2092007" cy="1741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79" y="639076"/>
            <a:ext cx="1538844" cy="1741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71" y="1264232"/>
            <a:ext cx="2719104" cy="26895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07" y="2529942"/>
            <a:ext cx="1328509" cy="17418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28" y="2328062"/>
            <a:ext cx="1750395" cy="17418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787" y="4609486"/>
            <a:ext cx="1276497" cy="17418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28" y="2328062"/>
            <a:ext cx="1721548" cy="17418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74" y="4680454"/>
            <a:ext cx="1550257" cy="17418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52" y="4595777"/>
            <a:ext cx="1765766" cy="17418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20" y="4726677"/>
            <a:ext cx="1732263" cy="17418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89" y="4609486"/>
            <a:ext cx="1265307" cy="17418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2" y="2609006"/>
            <a:ext cx="2554766" cy="166282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2" y="674620"/>
            <a:ext cx="2554767" cy="15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 flipV="1">
            <a:off x="0" y="477982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2">
            <a:extLst>
              <a:ext uri="{FF2B5EF4-FFF2-40B4-BE49-F238E27FC236}">
                <a16:creationId xmlns="" xmlns:a16="http://schemas.microsoft.com/office/drawing/2014/main" id="{AE999477-BD59-484D-8759-14F7A9CDB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19" y="78938"/>
            <a:ext cx="208711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42950">
              <a:defRPr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User Interface History</a:t>
            </a:r>
            <a:endParaRPr kumimoji="1" lang="en-US" altLang="ko-KR" sz="2000" b="1" dirty="0">
              <a:solidFill>
                <a:srgbClr val="000000"/>
              </a:solidFill>
              <a:latin typeface="THE행복열매" panose="02020603020101020101" pitchFamily="18" charset="-127"/>
              <a:ea typeface="THE행복열매" panose="02020603020101020101" pitchFamily="18" charset="-127"/>
            </a:endParaRPr>
          </a:p>
        </p:txBody>
      </p:sp>
      <p:sp>
        <p:nvSpPr>
          <p:cNvPr id="32" name="Text Box 2">
            <a:extLst>
              <a:ext uri="{FF2B5EF4-FFF2-40B4-BE49-F238E27FC236}">
                <a16:creationId xmlns="" xmlns:a16="http://schemas.microsoft.com/office/drawing/2014/main" id="{AE999477-BD59-484D-8759-14F7A9CDB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08" y="569250"/>
            <a:ext cx="1905971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285750" indent="-285750" defTabSz="742950">
              <a:buSzPct val="90000"/>
              <a:buFont typeface="Wingdings" panose="05000000000000000000" pitchFamily="2" charset="2"/>
              <a:buChar char="q"/>
              <a:defRPr/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UI 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Ver1.2 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[</a:t>
            </a:r>
            <a:r>
              <a:rPr kumimoji="1" lang="en-US" altLang="ko-KR" sz="1600" b="1" dirty="0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20240704]</a:t>
            </a:r>
            <a:endParaRPr kumimoji="1" lang="en-US" altLang="ko-KR" sz="1600" b="1" dirty="0">
              <a:solidFill>
                <a:srgbClr val="000000"/>
              </a:solidFill>
              <a:latin typeface="THE행복열매" panose="02020603020101020101" pitchFamily="18" charset="-127"/>
              <a:ea typeface="THE행복열매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8" y="1268760"/>
            <a:ext cx="6624736" cy="36652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1" t="51080" b="3477"/>
          <a:stretch/>
        </p:blipFill>
        <p:spPr>
          <a:xfrm>
            <a:off x="4639894" y="2310901"/>
            <a:ext cx="2160240" cy="16655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1" t="35363" b="58743"/>
          <a:stretch/>
        </p:blipFill>
        <p:spPr>
          <a:xfrm>
            <a:off x="4639894" y="2154572"/>
            <a:ext cx="2160240" cy="21602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032104" y="823178"/>
          <a:ext cx="4860000" cy="5593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3803"/>
                <a:gridCol w="1512168"/>
                <a:gridCol w="3034029"/>
              </a:tblGrid>
              <a:tr h="301566"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 Contact</a:t>
                      </a:r>
                      <a:r>
                        <a:rPr lang="en-US" altLang="ko-KR" sz="1050" baseline="0" dirty="0" smtClean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=            Air = </a:t>
                      </a:r>
                      <a:endParaRPr lang="ko-KR" altLang="en-US" sz="105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764000"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764000"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764000"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 flipV="1">
            <a:off x="4667794" y="804288"/>
            <a:ext cx="2338182" cy="160613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39894" y="4934021"/>
            <a:ext cx="2366082" cy="1501614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667794" y="2420888"/>
            <a:ext cx="2132340" cy="2513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005976" y="789345"/>
            <a:ext cx="4907349" cy="5646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10265" t="12379" r="8141" b="18744"/>
          <a:stretch/>
        </p:blipFill>
        <p:spPr>
          <a:xfrm>
            <a:off x="9260926" y="3087893"/>
            <a:ext cx="2175875" cy="13800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926" y="1268760"/>
            <a:ext cx="2175875" cy="13798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539" y="4907291"/>
            <a:ext cx="2261267" cy="1284811"/>
          </a:xfrm>
          <a:prstGeom prst="rect">
            <a:avLst/>
          </a:prstGeom>
        </p:spPr>
      </p:pic>
      <p:sp>
        <p:nvSpPr>
          <p:cNvPr id="22" name="다이아몬드 21"/>
          <p:cNvSpPr/>
          <p:nvPr/>
        </p:nvSpPr>
        <p:spPr>
          <a:xfrm>
            <a:off x="10054154" y="5626731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9480570" y="1340768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>
            <a:off x="9747842" y="1349164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>
            <a:off x="10090170" y="1360153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>
            <a:off x="10435537" y="1360153"/>
            <a:ext cx="108000" cy="108000"/>
          </a:xfrm>
          <a:prstGeom prst="triangle">
            <a:avLst/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/>
          <p:cNvSpPr/>
          <p:nvPr/>
        </p:nvSpPr>
        <p:spPr>
          <a:xfrm>
            <a:off x="10726904" y="1359582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>
            <a:off x="10964271" y="1359582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다이아몬드 40"/>
          <p:cNvSpPr/>
          <p:nvPr/>
        </p:nvSpPr>
        <p:spPr>
          <a:xfrm>
            <a:off x="10224298" y="5612306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다이아몬드 41"/>
          <p:cNvSpPr/>
          <p:nvPr/>
        </p:nvSpPr>
        <p:spPr>
          <a:xfrm>
            <a:off x="10098485" y="3369831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다이아몬드 42"/>
          <p:cNvSpPr/>
          <p:nvPr/>
        </p:nvSpPr>
        <p:spPr>
          <a:xfrm>
            <a:off x="10471529" y="3726861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다이아몬드 43"/>
          <p:cNvSpPr/>
          <p:nvPr/>
        </p:nvSpPr>
        <p:spPr>
          <a:xfrm>
            <a:off x="10471529" y="3369831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다이아몬드 44"/>
          <p:cNvSpPr/>
          <p:nvPr/>
        </p:nvSpPr>
        <p:spPr>
          <a:xfrm>
            <a:off x="10399521" y="5612306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다이아몬드 45"/>
          <p:cNvSpPr/>
          <p:nvPr/>
        </p:nvSpPr>
        <p:spPr>
          <a:xfrm>
            <a:off x="10092841" y="3726861"/>
            <a:ext cx="144016" cy="144000"/>
          </a:xfrm>
          <a:prstGeom prst="diamond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/>
          <p:cNvSpPr/>
          <p:nvPr/>
        </p:nvSpPr>
        <p:spPr>
          <a:xfrm>
            <a:off x="9525855" y="3176546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801842" y="3183699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/>
          <p:cNvSpPr/>
          <p:nvPr/>
        </p:nvSpPr>
        <p:spPr>
          <a:xfrm>
            <a:off x="10502836" y="3177662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10175306" y="3176546"/>
            <a:ext cx="108000" cy="108000"/>
          </a:xfrm>
          <a:prstGeom prst="triangle">
            <a:avLst/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10762678" y="3176546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11018271" y="3177058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10517710" y="896551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다이아몬드 53"/>
          <p:cNvSpPr/>
          <p:nvPr/>
        </p:nvSpPr>
        <p:spPr>
          <a:xfrm>
            <a:off x="9711826" y="878760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다이아몬드 54"/>
          <p:cNvSpPr/>
          <p:nvPr/>
        </p:nvSpPr>
        <p:spPr>
          <a:xfrm>
            <a:off x="10543537" y="5612306"/>
            <a:ext cx="144016" cy="144000"/>
          </a:xfrm>
          <a:prstGeom prst="diamond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다이아몬드 55"/>
          <p:cNvSpPr/>
          <p:nvPr/>
        </p:nvSpPr>
        <p:spPr>
          <a:xfrm>
            <a:off x="10704976" y="5612306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다이아몬드 56"/>
          <p:cNvSpPr/>
          <p:nvPr/>
        </p:nvSpPr>
        <p:spPr>
          <a:xfrm>
            <a:off x="10133892" y="5211146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/>
          <p:cNvSpPr/>
          <p:nvPr/>
        </p:nvSpPr>
        <p:spPr>
          <a:xfrm>
            <a:off x="10072243" y="5804564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/>
          <p:cNvSpPr/>
          <p:nvPr/>
        </p:nvSpPr>
        <p:spPr>
          <a:xfrm>
            <a:off x="10236857" y="5809116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이등변 삼각형 59"/>
          <p:cNvSpPr/>
          <p:nvPr/>
        </p:nvSpPr>
        <p:spPr>
          <a:xfrm>
            <a:off x="10405338" y="5804564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>
            <a:off x="10567278" y="5808047"/>
            <a:ext cx="108000" cy="108000"/>
          </a:xfrm>
          <a:prstGeom prst="triangle">
            <a:avLst/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/>
          <p:cNvSpPr/>
          <p:nvPr/>
        </p:nvSpPr>
        <p:spPr>
          <a:xfrm>
            <a:off x="10719155" y="5799339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/>
          <p:cNvSpPr/>
          <p:nvPr/>
        </p:nvSpPr>
        <p:spPr>
          <a:xfrm>
            <a:off x="10291521" y="5224768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다이아몬드 63"/>
          <p:cNvSpPr/>
          <p:nvPr/>
        </p:nvSpPr>
        <p:spPr>
          <a:xfrm>
            <a:off x="10632968" y="5183543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/>
          <p:cNvSpPr/>
          <p:nvPr/>
        </p:nvSpPr>
        <p:spPr>
          <a:xfrm>
            <a:off x="10790857" y="5187418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>
            <a:off x="9344186" y="1553933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이등변 삼각형 66"/>
          <p:cNvSpPr/>
          <p:nvPr/>
        </p:nvSpPr>
        <p:spPr>
          <a:xfrm>
            <a:off x="9335700" y="1850539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/>
          <p:cNvSpPr/>
          <p:nvPr/>
        </p:nvSpPr>
        <p:spPr>
          <a:xfrm>
            <a:off x="9359613" y="2101243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/>
          <p:cNvSpPr/>
          <p:nvPr/>
        </p:nvSpPr>
        <p:spPr>
          <a:xfrm>
            <a:off x="11072271" y="2115738"/>
            <a:ext cx="108000" cy="108000"/>
          </a:xfrm>
          <a:prstGeom prst="triangle">
            <a:avLst/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/>
          <p:cNvSpPr/>
          <p:nvPr/>
        </p:nvSpPr>
        <p:spPr>
          <a:xfrm>
            <a:off x="11087729" y="1553933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이등변 삼각형 70"/>
          <p:cNvSpPr/>
          <p:nvPr/>
        </p:nvSpPr>
        <p:spPr>
          <a:xfrm>
            <a:off x="11087729" y="1842083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이등변 삼각형 71"/>
          <p:cNvSpPr/>
          <p:nvPr/>
        </p:nvSpPr>
        <p:spPr>
          <a:xfrm>
            <a:off x="9490515" y="2294031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/>
          <p:cNvSpPr/>
          <p:nvPr/>
        </p:nvSpPr>
        <p:spPr>
          <a:xfrm>
            <a:off x="9757787" y="2302427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>
            <a:off x="10100115" y="2313416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/>
          <p:cNvSpPr/>
          <p:nvPr/>
        </p:nvSpPr>
        <p:spPr>
          <a:xfrm>
            <a:off x="10445482" y="2313416"/>
            <a:ext cx="108000" cy="108000"/>
          </a:xfrm>
          <a:prstGeom prst="triangle">
            <a:avLst/>
          </a:prstGeom>
          <a:solidFill>
            <a:srgbClr val="FF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/>
          <p:cNvSpPr/>
          <p:nvPr/>
        </p:nvSpPr>
        <p:spPr>
          <a:xfrm>
            <a:off x="10736849" y="2312845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/>
          <p:cNvSpPr/>
          <p:nvPr/>
        </p:nvSpPr>
        <p:spPr>
          <a:xfrm>
            <a:off x="10974216" y="2312845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다이아몬드 77"/>
          <p:cNvSpPr/>
          <p:nvPr/>
        </p:nvSpPr>
        <p:spPr>
          <a:xfrm>
            <a:off x="10399521" y="5368909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이등변 삼각형 78"/>
          <p:cNvSpPr/>
          <p:nvPr/>
        </p:nvSpPr>
        <p:spPr>
          <a:xfrm>
            <a:off x="10557410" y="5372784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다이아몬드 79"/>
          <p:cNvSpPr/>
          <p:nvPr/>
        </p:nvSpPr>
        <p:spPr>
          <a:xfrm>
            <a:off x="11001986" y="5727339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이등변 삼각형 80"/>
          <p:cNvSpPr/>
          <p:nvPr/>
        </p:nvSpPr>
        <p:spPr>
          <a:xfrm>
            <a:off x="11159875" y="5731214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다이아몬드 81"/>
          <p:cNvSpPr/>
          <p:nvPr/>
        </p:nvSpPr>
        <p:spPr>
          <a:xfrm>
            <a:off x="11012240" y="5943658"/>
            <a:ext cx="144016" cy="144000"/>
          </a:xfrm>
          <a:prstGeom prst="diamond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>
            <a:off x="11170129" y="5947533"/>
            <a:ext cx="108000" cy="108000"/>
          </a:xfrm>
          <a:prstGeom prst="triangle">
            <a:avLst/>
          </a:prstGeom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06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 flipV="1">
            <a:off x="0" y="477982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2">
            <a:extLst>
              <a:ext uri="{FF2B5EF4-FFF2-40B4-BE49-F238E27FC236}">
                <a16:creationId xmlns="" xmlns:a16="http://schemas.microsoft.com/office/drawing/2014/main" id="{AE999477-BD59-484D-8759-14F7A9CDB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19" y="78938"/>
            <a:ext cx="358271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42950">
              <a:defRPr/>
            </a:pPr>
            <a:r>
              <a:rPr kumimoji="1" lang="en-US" altLang="ko-KR" sz="2000" b="1" dirty="0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ESD 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DQA Inspection </a:t>
            </a:r>
            <a:r>
              <a:rPr kumimoji="1" lang="en-US" altLang="ko-KR" sz="2000" b="1" dirty="0" err="1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Dischaging</a:t>
            </a:r>
            <a:r>
              <a:rPr kumimoji="1" lang="en-US" altLang="ko-KR" sz="2000" b="1" dirty="0" smtClean="0">
                <a:solidFill>
                  <a:srgbClr val="000000"/>
                </a:solidFill>
                <a:latin typeface="THE행복열매" panose="02020603020101020101" pitchFamily="18" charset="-127"/>
                <a:ea typeface="THE행복열매" panose="02020603020101020101" pitchFamily="18" charset="-127"/>
              </a:rPr>
              <a:t> Point</a:t>
            </a:r>
            <a:endParaRPr kumimoji="1" lang="en-US" altLang="ko-KR" sz="2000" b="1" dirty="0">
              <a:solidFill>
                <a:srgbClr val="000000"/>
              </a:solidFill>
              <a:latin typeface="THE행복열매" panose="02020603020101020101" pitchFamily="18" charset="-127"/>
              <a:ea typeface="THE행복열매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624395"/>
            <a:ext cx="4176464" cy="24816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3483394"/>
            <a:ext cx="4179639" cy="253789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1052736"/>
            <a:ext cx="1773396" cy="46355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215" y="624395"/>
            <a:ext cx="3888432" cy="17443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215" y="2492785"/>
            <a:ext cx="3888432" cy="22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8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0" y="51034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24234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Tool Change Suggestion</a:t>
            </a:r>
            <a:endParaRPr lang="ko-KR" altLang="en-US" sz="2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AutoShape 2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36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AutoShape 4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3889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717079"/>
            <a:ext cx="11040297" cy="58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0" y="51034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24234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Tool Change Suggestion</a:t>
            </a:r>
            <a:endParaRPr lang="ko-KR" altLang="en-US" sz="2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AutoShape 2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36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AutoShape 4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3889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3815" y="6125116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[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그림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1]  Set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후면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Air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Discharge ±8KV, ±15KV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시험</a:t>
            </a:r>
          </a:p>
        </p:txBody>
      </p:sp>
      <p:sp>
        <p:nvSpPr>
          <p:cNvPr id="9" name="Rectangle 109"/>
          <p:cNvSpPr>
            <a:spLocks noChangeArrowheads="1"/>
          </p:cNvSpPr>
          <p:nvPr/>
        </p:nvSpPr>
        <p:spPr bwMode="auto">
          <a:xfrm>
            <a:off x="1215167" y="870079"/>
            <a:ext cx="9518650" cy="558509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" name="TextBox 93"/>
          <p:cNvSpPr txBox="1">
            <a:spLocks noChangeArrowheads="1"/>
          </p:cNvSpPr>
          <p:nvPr/>
        </p:nvSpPr>
        <p:spPr bwMode="auto">
          <a:xfrm>
            <a:off x="1294542" y="924054"/>
            <a:ext cx="23310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7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 ESD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시험방법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사진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1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13605" y="1198592"/>
            <a:ext cx="6494427" cy="4888079"/>
            <a:chOff x="1492113" y="1412776"/>
            <a:chExt cx="6494427" cy="4888079"/>
          </a:xfrm>
        </p:grpSpPr>
        <p:pic>
          <p:nvPicPr>
            <p:cNvPr id="12" name="Picture 2" descr="C:\Documents and Settings\heuser\바탕 화면\밀화부리\크기변환_CAM00844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41162" y="2684761"/>
              <a:ext cx="2516983" cy="18250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13" name="Picture 4" descr="C:\Documents and Settings\heuser\바탕 화면\밀화부리\크기변환_CAM0085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15875" y="5173426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14" name="Picture 6" descr="C:\Documents and Settings\heuser\바탕 화면\밀화부리\크기변환_CAM0085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28996" y="5173426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15" name="Picture 7" descr="C:\Documents and Settings\heuser\바탕 화면\밀화부리\크기변환_CAM0086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01798" y="3127190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16" name="Picture 8" descr="C:\Documents and Settings\heuser\바탕 화면\밀화부리\크기변환_CAM00861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01798" y="2187027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17" name="Picture 9" descr="C:\Documents and Settings\heuser\바탕 화면\밀화부리\크기변환_CAM00860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00082" y="1412776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18" name="Picture 10" descr="C:\Documents and Settings\heuser\바탕 화면\밀화부리\크기변환_CAM00863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55570" y="1412776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19" name="Picture 12" descr="C:\Documents and Settings\heuser\바탕 화면\밀화부리\크기변환_CAM00865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596220" y="4012049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20" name="Picture 13" descr="C:\Documents and Settings\heuser\바탕 화면\밀화부리\크기변환_CAM00866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596220" y="3127190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21" name="Picture 14" descr="C:\Documents and Settings\heuser\바탕 화면\밀화부리\크기변환_CAM00868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596220" y="2187027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22" name="Picture 15" descr="C:\Documents and Settings\heuser\바탕 화면\밀화부리\크기변환_CAM00848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801798" y="4122656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23" name="타원 22"/>
            <p:cNvSpPr/>
            <p:nvPr/>
          </p:nvSpPr>
          <p:spPr>
            <a:xfrm>
              <a:off x="5428899" y="3680227"/>
              <a:ext cx="57204" cy="2765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5543307" y="3846138"/>
              <a:ext cx="1716125" cy="4977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5314490" y="3735530"/>
              <a:ext cx="114408" cy="2147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257286" y="3624923"/>
              <a:ext cx="114408" cy="1594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772123" y="3293101"/>
              <a:ext cx="114408" cy="7189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28" name="직선 화살표 연결선 27"/>
            <p:cNvCxnSpPr>
              <a:stCxn id="27" idx="6"/>
              <a:endCxn id="15" idx="1"/>
            </p:cNvCxnSpPr>
            <p:nvPr/>
          </p:nvCxnSpPr>
          <p:spPr>
            <a:xfrm flipV="1">
              <a:off x="5886532" y="3478329"/>
              <a:ext cx="915266" cy="17424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5886532" y="2518850"/>
              <a:ext cx="1430104" cy="9484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/>
            <p:cNvSpPr/>
            <p:nvPr/>
          </p:nvSpPr>
          <p:spPr>
            <a:xfrm>
              <a:off x="5142878" y="2740064"/>
              <a:ext cx="114408" cy="1594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V="1">
              <a:off x="5257286" y="1855205"/>
              <a:ext cx="343225" cy="88485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3941591" y="2961279"/>
              <a:ext cx="1887737" cy="1659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 flipH="1" flipV="1">
              <a:off x="4227611" y="1744598"/>
              <a:ext cx="286021" cy="12166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4570836" y="3680227"/>
              <a:ext cx="114408" cy="11060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4284816" y="3956745"/>
              <a:ext cx="171612" cy="11060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3655570" y="3514316"/>
              <a:ext cx="114408" cy="38712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H="1" flipV="1">
              <a:off x="2282670" y="2518850"/>
              <a:ext cx="1315695" cy="11337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 flipH="1">
              <a:off x="2282670" y="4067353"/>
              <a:ext cx="1944941" cy="22121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 flipV="1">
              <a:off x="2168262" y="3459012"/>
              <a:ext cx="2345370" cy="2765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6" descr="C:\Documents and Settings\heuser\바탕 화면\밀화부리\크기변환_CAM00874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596220" y="4896908"/>
              <a:ext cx="1315695" cy="8848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43" name="타원 42"/>
            <p:cNvSpPr/>
            <p:nvPr/>
          </p:nvSpPr>
          <p:spPr>
            <a:xfrm>
              <a:off x="2282670" y="4952211"/>
              <a:ext cx="286021" cy="2765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498517" y="2837972"/>
              <a:ext cx="13662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User Control  Key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526063" y="2074574"/>
              <a:ext cx="103514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Back cover   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71616" y="2073548"/>
              <a:ext cx="150887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Back cover  Screw  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21450" y="4773600"/>
              <a:ext cx="126509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AV Component  </a:t>
              </a: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Ground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624042" y="3778134"/>
              <a:ext cx="115212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77" rtl="0" eaLnBrk="1" fontAlgn="base" latinLnBrk="1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 USB </a:t>
              </a: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Ground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15534" y="2837972"/>
              <a:ext cx="123089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77" rtl="0" eaLnBrk="1" fontAlgn="base" latinLnBrk="1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 HDMI </a:t>
              </a: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Ground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233316" y="5837070"/>
              <a:ext cx="9879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77" rtl="0" eaLnBrk="1" fontAlgn="base" latinLnBrk="1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LAN </a:t>
              </a: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Ground 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517956" y="5739163"/>
              <a:ext cx="1383712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AV Component </a:t>
              </a: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상기 타입일 경우 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젠더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연결하여 시험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)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96616" y="4671633"/>
              <a:ext cx="13051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Stand 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고정 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Screw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92113" y="3778134"/>
              <a:ext cx="16033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Back cover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고정 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Screw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317628" y="5830664"/>
              <a:ext cx="118519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77" rtl="0" eaLnBrk="1" fontAlgn="base" latinLnBrk="1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SCART </a:t>
              </a:r>
              <a:r>
                <a:rPr kumimoji="1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Ground </a:t>
              </a:r>
            </a:p>
          </p:txBody>
        </p:sp>
        <p:pic>
          <p:nvPicPr>
            <p:cNvPr id="55" name="Picture 7" descr="C:\Documents and Settings\heuser\바탕 화면\밀화부리\크기변환_CAM00855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788774" y="5173426"/>
              <a:ext cx="968549" cy="702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5696446" y="5849714"/>
              <a:ext cx="10438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ANT 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Ground 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4015446" y="3790834"/>
              <a:ext cx="1258491" cy="1493199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25" idx="4"/>
            </p:cNvCxnSpPr>
            <p:nvPr/>
          </p:nvCxnSpPr>
          <p:spPr>
            <a:xfrm flipH="1">
              <a:off x="5045120" y="3950306"/>
              <a:ext cx="326574" cy="138903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5617162" y="3846138"/>
              <a:ext cx="114408" cy="1594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60" name="직선 화살표 연결선 59"/>
            <p:cNvCxnSpPr>
              <a:stCxn id="59" idx="4"/>
            </p:cNvCxnSpPr>
            <p:nvPr/>
          </p:nvCxnSpPr>
          <p:spPr>
            <a:xfrm>
              <a:off x="5674366" y="4005610"/>
              <a:ext cx="915266" cy="133372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1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0" y="51034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24234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Tool Change Suggestion</a:t>
            </a:r>
            <a:endParaRPr lang="ko-KR" altLang="en-US" sz="2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AutoShape 2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36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AutoShape 4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3889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1" name="Rectangle 109"/>
          <p:cNvSpPr>
            <a:spLocks noChangeArrowheads="1"/>
          </p:cNvSpPr>
          <p:nvPr/>
        </p:nvSpPr>
        <p:spPr bwMode="auto">
          <a:xfrm>
            <a:off x="1470540" y="795938"/>
            <a:ext cx="9518650" cy="558509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2" name="TextBox 93"/>
          <p:cNvSpPr txBox="1">
            <a:spLocks noChangeArrowheads="1"/>
          </p:cNvSpPr>
          <p:nvPr/>
        </p:nvSpPr>
        <p:spPr bwMode="auto">
          <a:xfrm>
            <a:off x="1549915" y="849913"/>
            <a:ext cx="23310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7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 ESD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시험방법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사진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1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79188" y="6050975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[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그림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2]  Set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Air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Discharge ±8KV, ±15KV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시험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2943790" y="1196459"/>
            <a:ext cx="7750571" cy="4769886"/>
            <a:chOff x="1666925" y="1484784"/>
            <a:chExt cx="7750571" cy="4769886"/>
          </a:xfrm>
        </p:grpSpPr>
        <p:pic>
          <p:nvPicPr>
            <p:cNvPr id="65" name="Picture 2" descr="C:\Documents and Settings\heuser\바탕 화면\밀화부리\크기변환_CAM00873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43808" y="1484784"/>
              <a:ext cx="3376049" cy="2532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66" name="Picture 3" descr="C:\Documents and Settings\heuser\바탕 화면\밀화부리\크기변환_CAM0087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4941168"/>
              <a:ext cx="121920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67" name="Picture 4" descr="C:\Documents and Settings\heuser\바탕 화면\밀화부리\크기변환_CAM0087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3928" y="4941168"/>
              <a:ext cx="121920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68" name="Picture 5" descr="C:\Documents and Settings\heuser\바탕 화면\밀화부리\크기변환_CAM0087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56176" y="4941168"/>
              <a:ext cx="121920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sp>
          <p:nvSpPr>
            <p:cNvPr id="69" name="타원 68"/>
            <p:cNvSpPr/>
            <p:nvPr/>
          </p:nvSpPr>
          <p:spPr>
            <a:xfrm>
              <a:off x="5580112" y="1700808"/>
              <a:ext cx="72008" cy="1800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4211960" y="2420888"/>
              <a:ext cx="279648" cy="2964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4283968" y="3356992"/>
              <a:ext cx="216024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2987824" y="1700808"/>
              <a:ext cx="72008" cy="172819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3059832" y="1700808"/>
              <a:ext cx="2592288" cy="720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3059832" y="3356992"/>
              <a:ext cx="2592288" cy="720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H="1">
              <a:off x="2339752" y="3573016"/>
              <a:ext cx="1944216" cy="1728192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4355976" y="2780928"/>
              <a:ext cx="216024" cy="2448272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>
              <a:off x="5652120" y="2564904"/>
              <a:ext cx="1080120" cy="2736304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6062836" y="5839172"/>
              <a:ext cx="13516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Panel 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전면 테두리 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(±15KV Only)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811952" y="5824314"/>
              <a:ext cx="155683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Panel 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전면 중앙 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10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회 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(±15KV Only)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66925" y="5829328"/>
              <a:ext cx="18261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Deco 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전면 </a:t>
              </a:r>
              <a:r>
                <a:rPr kumimoji="0" lang="ko-KR" alt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리모콘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</a:t>
              </a:r>
              <a:r>
                <a:rPr kumimoji="0" lang="ko-KR" alt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수광부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465168" y="2132856"/>
              <a:ext cx="2952328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▪ Panel </a:t>
              </a:r>
              <a:r>
                <a:rPr kumimoji="1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시험 방법 및 판정</a:t>
              </a:r>
              <a:endPara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 -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고정 패턴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조정화면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)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시험 후 롤링 채널 확인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 - Panel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전면 중앙부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10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회 인가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 -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테두리 상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,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하 각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5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회 좌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,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우 각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3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회 정도 인가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 -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판정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: Soft Fail 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화면 백화 및 잔상 시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)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  <a:sym typeface="Wingdings" pitchFamily="2" charset="2"/>
                </a:rPr>
                <a:t>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1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분 경과 후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,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미 회복 시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Fail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판정한다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. 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3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0" y="51034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24234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Tool Change Suggestion</a:t>
            </a:r>
            <a:endParaRPr lang="ko-KR" altLang="en-US" sz="2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AutoShape 2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36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AutoShape 4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3889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7" name="Rectangle 109"/>
          <p:cNvSpPr>
            <a:spLocks noChangeArrowheads="1"/>
          </p:cNvSpPr>
          <p:nvPr/>
        </p:nvSpPr>
        <p:spPr bwMode="auto">
          <a:xfrm>
            <a:off x="1314021" y="828890"/>
            <a:ext cx="9518650" cy="558509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8" name="TextBox 93"/>
          <p:cNvSpPr txBox="1">
            <a:spLocks noChangeArrowheads="1"/>
          </p:cNvSpPr>
          <p:nvPr/>
        </p:nvSpPr>
        <p:spPr bwMode="auto">
          <a:xfrm>
            <a:off x="1393396" y="882865"/>
            <a:ext cx="23310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7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 ESD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시험방법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사진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1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22669" y="6083927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[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그림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3]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Contact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Discharge ±4KV, ±8KV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시험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1547632" y="1589451"/>
            <a:ext cx="8137154" cy="4233406"/>
            <a:chOff x="427286" y="1844824"/>
            <a:chExt cx="8137154" cy="4233406"/>
          </a:xfrm>
        </p:grpSpPr>
        <p:pic>
          <p:nvPicPr>
            <p:cNvPr id="31" name="Picture 2" descr="C:\Documents and Settings\heuser\바탕 화면\밀화부리\크기변환_CAM00875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2636912"/>
              <a:ext cx="1728192" cy="1296144"/>
            </a:xfrm>
            <a:prstGeom prst="rect">
              <a:avLst/>
            </a:prstGeom>
            <a:ln w="12700">
              <a:solidFill>
                <a:srgbClr val="FF0000"/>
              </a:solidFill>
              <a:tailEnd type="arrow"/>
            </a:ln>
          </p:spPr>
        </p:pic>
        <p:pic>
          <p:nvPicPr>
            <p:cNvPr id="32" name="Picture 4" descr="C:\Documents and Settings\heuser\바탕 화면\밀화부리\크기변환_CAM0085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04048" y="4941168"/>
              <a:ext cx="121920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33" name="Picture 5" descr="C:\Documents and Settings\heuser\바탕 화면\밀화부리\크기변환_CAM0085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04248" y="4941168"/>
              <a:ext cx="121920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34" name="Picture 6" descr="C:\Documents and Settings\heuser\바탕 화면\밀화부리\크기변환_CAM00858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14373" y="4941168"/>
              <a:ext cx="121920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35" name="Picture 7" descr="C:\Documents and Settings\heuser\바탕 화면\밀화부리\크기변환_CAM00855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164288" y="3140968"/>
              <a:ext cx="121920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38" name="Picture 8" descr="C:\Documents and Settings\heuser\바탕 화면\밀화부리\크기변환_CAM00856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64288" y="1988840"/>
              <a:ext cx="121920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pic>
          <p:nvPicPr>
            <p:cNvPr id="39" name="Picture 2" descr="C:\Documents and Settings\heuser\바탕 화면\밀화부리\크기변환_CAM00844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59832" y="1844824"/>
              <a:ext cx="3168352" cy="2376264"/>
            </a:xfrm>
            <a:prstGeom prst="rect">
              <a:avLst/>
            </a:prstGeom>
            <a:ln w="12700">
              <a:solidFill>
                <a:srgbClr val="FF0000"/>
              </a:solidFill>
              <a:tailEnd type="arrow"/>
            </a:ln>
          </p:spPr>
        </p:pic>
        <p:cxnSp>
          <p:nvCxnSpPr>
            <p:cNvPr id="40" name="직선 화살표 연결선 39"/>
            <p:cNvCxnSpPr/>
            <p:nvPr/>
          </p:nvCxnSpPr>
          <p:spPr>
            <a:xfrm flipV="1">
              <a:off x="5652120" y="2492896"/>
              <a:ext cx="1944216" cy="93610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5796136" y="3429000"/>
              <a:ext cx="2088232" cy="7200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5508104" y="3356992"/>
              <a:ext cx="1800200" cy="19442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flipH="1">
              <a:off x="5220072" y="3284984"/>
              <a:ext cx="144016" cy="19442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H="1">
              <a:off x="3477718" y="3284984"/>
              <a:ext cx="1742354" cy="19315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427286" y="3903464"/>
              <a:ext cx="244827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상기 타입일 경우 </a:t>
              </a:r>
              <a:r>
                <a:rPr kumimoji="0" lang="ko-KR" alt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젠더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연결하여 시험</a:t>
              </a:r>
            </a:p>
          </p:txBody>
        </p:sp>
        <p:sp>
          <p:nvSpPr>
            <p:cNvPr id="46" name="타원 45"/>
            <p:cNvSpPr/>
            <p:nvPr/>
          </p:nvSpPr>
          <p:spPr>
            <a:xfrm>
              <a:off x="1619672" y="2708920"/>
              <a:ext cx="288032" cy="43204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83648" y="2852936"/>
              <a:ext cx="14697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ANT 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Signal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+/-8KV 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097372" y="4024114"/>
              <a:ext cx="14670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ANT 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Signal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+/-8KV 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909827" y="5824314"/>
              <a:ext cx="1659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SCART 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Signal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+/-4KV 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35060" y="5817964"/>
              <a:ext cx="14189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AV 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Signal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+/-4KV 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008784" y="5817964"/>
              <a:ext cx="18389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Earphone 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Signal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+/-4KV 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8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0" y="51034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24234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Tool Change Suggestion</a:t>
            </a:r>
            <a:endParaRPr lang="ko-KR" altLang="en-US" sz="24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AutoShape 2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36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AutoShape 4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3889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2" name="Rectangle 109"/>
          <p:cNvSpPr>
            <a:spLocks noChangeArrowheads="1"/>
          </p:cNvSpPr>
          <p:nvPr/>
        </p:nvSpPr>
        <p:spPr bwMode="auto">
          <a:xfrm>
            <a:off x="1009220" y="845366"/>
            <a:ext cx="9518650" cy="558509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3" name="TextBox 93"/>
          <p:cNvSpPr txBox="1">
            <a:spLocks noChangeArrowheads="1"/>
          </p:cNvSpPr>
          <p:nvPr/>
        </p:nvSpPr>
        <p:spPr bwMode="auto">
          <a:xfrm>
            <a:off x="1088595" y="899341"/>
            <a:ext cx="23310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7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4. ESD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시험방법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사진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1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37123" y="6100403"/>
            <a:ext cx="326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[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그림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4]  Set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전면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Contact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Discharge ±4KV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55" name="Picture 2" descr="C:\Documents and Settings\heuser\바탕 화면\밀화부리\크기변환_CAM0087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2361" y="2170234"/>
            <a:ext cx="3376049" cy="2532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56" name="Picture 3" descr="C:\Documents and Settings\heuser\바탕 화면\밀화부리\크기변환_CAM0087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5882" y="4846287"/>
            <a:ext cx="12192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57" name="Picture 5" descr="C:\Documents and Settings\heuser\바탕 화면\밀화부리\크기변환_CAM0087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6473" y="2795801"/>
            <a:ext cx="12192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58" name="타원 57"/>
          <p:cNvSpPr/>
          <p:nvPr/>
        </p:nvSpPr>
        <p:spPr>
          <a:xfrm>
            <a:off x="6848665" y="2386258"/>
            <a:ext cx="72008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552521" y="4042442"/>
            <a:ext cx="21602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256377" y="2386258"/>
            <a:ext cx="72008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328385" y="2386258"/>
            <a:ext cx="2592288" cy="72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328385" y="4042442"/>
            <a:ext cx="2592288" cy="72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5665482" y="4330474"/>
            <a:ext cx="0" cy="504000"/>
          </a:xfrm>
          <a:prstGeom prst="straightConnector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TextBox 63"/>
          <p:cNvSpPr txBox="1"/>
          <p:nvPr/>
        </p:nvSpPr>
        <p:spPr>
          <a:xfrm>
            <a:off x="8000793" y="3727162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Panel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우측 테두리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52412" y="5734447"/>
            <a:ext cx="18197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Panel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전면 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리모콘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수광부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</a:p>
        </p:txBody>
      </p:sp>
      <p:pic>
        <p:nvPicPr>
          <p:cNvPr id="66" name="Picture 5" descr="C:\Documents and Settings\heuser\바탕 화면\밀화부리\크기변환_CAM0087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4604" y="965016"/>
            <a:ext cx="12192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67" name="TextBox 66"/>
          <p:cNvSpPr txBox="1"/>
          <p:nvPr/>
        </p:nvSpPr>
        <p:spPr>
          <a:xfrm>
            <a:off x="6064447" y="1710019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Panel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상면 테두리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68" name="Picture 5" descr="C:\Documents and Settings\heuser\바탕 화면\밀화부리\크기변환_CAM0087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4360" y="2793154"/>
            <a:ext cx="12192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69" name="TextBox 68"/>
          <p:cNvSpPr txBox="1"/>
          <p:nvPr/>
        </p:nvSpPr>
        <p:spPr>
          <a:xfrm>
            <a:off x="1888134" y="3691158"/>
            <a:ext cx="1303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Panel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좌측 테두리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6920674" y="3250354"/>
            <a:ext cx="1080119" cy="0"/>
          </a:xfrm>
          <a:prstGeom prst="straightConnector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직선 화살표 연결선 70"/>
          <p:cNvCxnSpPr/>
          <p:nvPr/>
        </p:nvCxnSpPr>
        <p:spPr>
          <a:xfrm flipH="1">
            <a:off x="3176258" y="3250354"/>
            <a:ext cx="1080119" cy="0"/>
          </a:xfrm>
          <a:prstGeom prst="straightConnector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5480513" y="1882258"/>
            <a:ext cx="0" cy="504000"/>
          </a:xfrm>
          <a:prstGeom prst="straightConnector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997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0" y="51034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48679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ESD Discharging</a:t>
            </a:r>
            <a:endParaRPr lang="ko-KR" altLang="en-US" sz="240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6" name="AutoShape 2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236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7" name="AutoShape 4" descr="평행, 라인, 디자인이(가) 표시된 사진&#10;&#10;자동 생성된 설명"/>
          <p:cNvSpPr>
            <a:spLocks noChangeAspect="1" noChangeArrowheads="1"/>
          </p:cNvSpPr>
          <p:nvPr/>
        </p:nvSpPr>
        <p:spPr bwMode="auto">
          <a:xfrm>
            <a:off x="3889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41" y="707951"/>
            <a:ext cx="6819170" cy="56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287</Words>
  <Application>Microsoft Office PowerPoint</Application>
  <PresentationFormat>와이드스크린</PresentationFormat>
  <Paragraphs>57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LG스마트체 Regular</vt:lpstr>
      <vt:lpstr>THE행복열매</vt:lpstr>
      <vt:lpstr>굴림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구준범/선임연구원/TV회로가상검증Project(junbeom.koo@lge.com)</dc:creator>
  <cp:lastModifiedBy>구준범/선임연구원/TV회로가상검증Project(junbeom.koo@lge.com)</cp:lastModifiedBy>
  <cp:revision>5</cp:revision>
  <dcterms:created xsi:type="dcterms:W3CDTF">2024-07-11T06:55:00Z</dcterms:created>
  <dcterms:modified xsi:type="dcterms:W3CDTF">2024-07-11T07:28:40Z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2024-07-11T07:28:27Z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ffdaeb31-fda8-4717-951c-9f6ac99d3628</vt:lpwstr>
  </property>
  <property fmtid="{D5CDD505-2E9C-101B-9397-08002B2CF9AE}" pid="8" name="MSIP_Label_cc6ed9fc-fefc-4a0c-a6d6-10cf236c0d4f_ContentBits">
    <vt:lpwstr>1</vt:lpwstr>
  </property>
</Properties>
</file>